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62" r:id="rId3"/>
    <p:sldId id="266" r:id="rId4"/>
    <p:sldId id="263" r:id="rId5"/>
    <p:sldId id="261" r:id="rId6"/>
    <p:sldId id="258" r:id="rId7"/>
    <p:sldId id="259" r:id="rId8"/>
    <p:sldId id="260" r:id="rId9"/>
    <p:sldId id="267" r:id="rId10"/>
    <p:sldId id="264" r:id="rId11"/>
    <p:sldId id="265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367" autoAdjust="0"/>
    <p:restoredTop sz="86391" autoAdjust="0"/>
  </p:normalViewPr>
  <p:slideViewPr>
    <p:cSldViewPr>
      <p:cViewPr>
        <p:scale>
          <a:sx n="80" d="100"/>
          <a:sy n="80" d="100"/>
        </p:scale>
        <p:origin x="-2430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ECAA-26A2-44D6-8345-C049737D5192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E76A-02E9-4EA3-A26D-6897B61D8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tlibrary.org/gd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 at Beginning</a:t>
            </a:r>
            <a:r>
              <a:rPr lang="en-US" baseline="0" dirty="0" smtClean="0"/>
              <a:t> of Pilot Project, Fall 2009.  Only stacks in question are the “main” or central stacks on each floor; peripheral stacks, i.e., JUV, Career, Leisure, Graphic Novel, and Urban Novel collections and Paperbacks, not included.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811E-5612-4F9C-85D6-1388373659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Schenectady GIST GDM instance.  Click on “OCLC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Connexion</a:t>
            </a:r>
            <a:r>
              <a:rPr lang="en-US" baseline="0" dirty="0" smtClean="0"/>
              <a:t>” tab to retrieve MARC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</a:t>
            </a:r>
            <a:r>
              <a:rPr lang="en-US" baseline="0" dirty="0" smtClean="0"/>
              <a:t> record via </a:t>
            </a:r>
            <a:r>
              <a:rPr lang="en-US" baseline="0" dirty="0" err="1" smtClean="0"/>
              <a:t>Connexion</a:t>
            </a:r>
            <a:r>
              <a:rPr lang="en-US" baseline="0" dirty="0" smtClean="0"/>
              <a:t> with holdings display.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maintained records to provide a benchmark for any future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811E-5612-4F9C-85D6-1388373659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811E-5612-4F9C-85D6-13883736593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 taken from IDS Toolkit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7FD8-59C5-4CE0-BA0E-73AD316163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Getting It System Toolkit (GIST) </a:t>
            </a:r>
            <a:r>
              <a:rPr lang="en-US" dirty="0" smtClean="0">
                <a:hlinkClick r:id="rId3"/>
              </a:rPr>
              <a:t>http://www.gistlibrary.org/gdm/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</a:t>
            </a:r>
            <a:r>
              <a:rPr lang="en-US" baseline="0" dirty="0" smtClean="0"/>
              <a:t> worksheet for plugging in OCLC Custom Holdings groups and API indexes for GDM.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E76A-02E9-4EA3-A26D-6897B61D81B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rule, keep titles that have circulated in last six years, plus a few that haven’t based on Dusty Titles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811E-5612-4F9C-85D6-1388373659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page of ALEPH Dusty Titles report (custom-56</a:t>
            </a:r>
            <a:r>
              <a:rPr lang="en-US" baseline="0" dirty="0" smtClean="0"/>
              <a:t> report: “Circulation Statistics – Items with Zero Circulations”)</a:t>
            </a:r>
            <a:r>
              <a:rPr lang="en-US" dirty="0" smtClean="0"/>
              <a:t> imported into MS Access report form, arranged in</a:t>
            </a:r>
            <a:r>
              <a:rPr lang="en-US" baseline="0" dirty="0" smtClean="0"/>
              <a:t> shelf list order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As a rule, for humanities areas, keep titles that have circulated in last six years, plus a few that haven’t based on Dusty Titles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811E-5612-4F9C-85D6-1388373659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CD45-0752-4E9D-BCD5-D37AEFFCBE58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2B13-986D-44A6-8807-43C4B817DF5E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0A1-A6D9-4827-A484-64CEFEBABEF0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D7E3-C9FF-4A3A-98FF-0459654FF237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8994-B642-4A8C-98B7-9ACD4015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3628-704F-4C30-B62B-058828A12BE3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4A10-C288-4357-9A93-6597001E765D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2031-472B-4D33-BFED-8B4F897E7D3F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0C44-0027-4F6F-BCFA-72BF4F225548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5890-B210-40F1-8967-BD67A874804E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BEA-4DA8-4763-B7BE-AEF45541215E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AA57-7E25-47CB-9CFA-BB06DA6A513F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481D72-45BB-4042-813C-7F5C6374638A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940EB4-5C9A-4A95-9BE4-C0E35B93AFC5}" type="datetime1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A2F10E-B8CC-4379-A64D-BB6028511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tlibrary.org/gd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/>
              <a:t>Using IDS GIST Gift &amp; </a:t>
            </a:r>
            <a:r>
              <a:rPr lang="en-US" dirty="0" err="1" smtClean="0"/>
              <a:t>Deselection</a:t>
            </a:r>
            <a:r>
              <a:rPr lang="en-US" dirty="0" smtClean="0"/>
              <a:t> Manager for Weeding Books :</a:t>
            </a:r>
            <a:br>
              <a:rPr lang="en-US" dirty="0" smtClean="0"/>
            </a:br>
            <a:r>
              <a:rPr lang="en-US" sz="3200" dirty="0" smtClean="0"/>
              <a:t>How Schenectady is Using It, Anyway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r>
              <a:rPr lang="en-US" dirty="0" smtClean="0"/>
              <a:t>Fall IDS Project Eastern NY Regional User Group Meeting</a:t>
            </a:r>
          </a:p>
          <a:p>
            <a:r>
              <a:rPr lang="en-US" dirty="0" smtClean="0"/>
              <a:t>Oct. 15</a:t>
            </a:r>
            <a:r>
              <a:rPr lang="en-US" baseline="30000" dirty="0" smtClean="0"/>
              <a:t>th</a:t>
            </a:r>
            <a:r>
              <a:rPr lang="en-US" dirty="0" smtClean="0"/>
              <a:t> 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IDS Gift and </a:t>
            </a:r>
            <a:r>
              <a:rPr lang="en-US" dirty="0" err="1" smtClean="0"/>
              <a:t>Deselection</a:t>
            </a:r>
            <a:r>
              <a:rPr lang="en-US" dirty="0" smtClean="0"/>
              <a:t> Manager.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Automates searching SUNY Connect Union Catalog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Automates holdings deletion on OCLC via </a:t>
            </a:r>
            <a:r>
              <a:rPr lang="en-US" sz="2400" dirty="0" err="1" smtClean="0"/>
              <a:t>Connexion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dirty="0" smtClean="0"/>
              <a:t>ALEPH Circulation reports imported into MS Access.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Circulation reports from March 2005-Dec. 2011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“Dusty Titles” reports from 3/05-8/11, enhanced with award information from RCL </a:t>
            </a:r>
            <a:r>
              <a:rPr lang="en-US" sz="2400" dirty="0" err="1" smtClean="0"/>
              <a:t>Bowker</a:t>
            </a:r>
            <a:r>
              <a:rPr lang="en-US" sz="2400" dirty="0" smtClean="0"/>
              <a:t> and CHOICE Outstanding titles.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32187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1813" y="0"/>
            <a:ext cx="1132187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1111115574825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87" y="0"/>
            <a:ext cx="88608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7941" t="15726" r="3430" b="12747"/>
          <a:stretch/>
        </p:blipFill>
        <p:spPr bwMode="auto">
          <a:xfrm>
            <a:off x="0" y="501012"/>
            <a:ext cx="9144000" cy="59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6753" t="14845" r="10163" b="10400"/>
          <a:stretch/>
        </p:blipFill>
        <p:spPr bwMode="auto">
          <a:xfrm>
            <a:off x="0" y="0"/>
            <a:ext cx="9144000" cy="65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76" t="1345" r="15592" b="2863"/>
          <a:stretch/>
        </p:blipFill>
        <p:spPr bwMode="auto">
          <a:xfrm>
            <a:off x="0" y="26984"/>
            <a:ext cx="7276518" cy="683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Helpful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19050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  Getting It System Toolkit (GIST)          </a:t>
            </a:r>
            <a:r>
              <a:rPr lang="en-US" dirty="0" smtClean="0">
                <a:hlinkClick r:id="rId3"/>
              </a:rPr>
              <a:t>http://www.gistlibrary.org/gdm/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Begley Library Print Collection</a:t>
            </a:r>
            <a:br>
              <a:rPr lang="en-US" dirty="0" smtClean="0"/>
            </a:br>
            <a:r>
              <a:rPr lang="en-US" dirty="0" smtClean="0"/>
              <a:t>as of Fall 2009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r>
              <a:rPr lang="en-US" dirty="0" smtClean="0"/>
              <a:t>76,000 volumes in “Main” Stacks both floors</a:t>
            </a:r>
          </a:p>
          <a:p>
            <a:endParaRPr lang="en-US" dirty="0" smtClean="0"/>
          </a:p>
          <a:p>
            <a:r>
              <a:rPr lang="en-US" dirty="0" smtClean="0"/>
              <a:t>25,000 vols. in Reference and PS-Z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endParaRPr lang="en-US" dirty="0" smtClean="0"/>
          </a:p>
          <a:p>
            <a:r>
              <a:rPr lang="en-US" dirty="0" smtClean="0"/>
              <a:t>51,000 vols. in A-PR on 2</a:t>
            </a:r>
            <a:r>
              <a:rPr lang="en-US" baseline="30000" dirty="0" smtClean="0"/>
              <a:t>nd</a:t>
            </a:r>
            <a:r>
              <a:rPr lang="en-US" dirty="0" smtClean="0"/>
              <a:t> Floor (including 	music scores)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Project, 2009-2011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Avg. weeding rate was 8.5 hours per book truck of approximately 100 books each.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Between Nov. 2009-Aug. 2011, Tech. </a:t>
            </a:r>
            <a:r>
              <a:rPr lang="en-US" dirty="0" err="1" smtClean="0"/>
              <a:t>Svcs</a:t>
            </a:r>
            <a:r>
              <a:rPr lang="en-US" dirty="0" smtClean="0"/>
              <a:t>. weeded 6,000 volumes in Q-TP on 1</a:t>
            </a:r>
            <a:r>
              <a:rPr lang="en-US" baseline="30000" dirty="0" smtClean="0"/>
              <a:t>st</a:t>
            </a:r>
            <a:r>
              <a:rPr lang="en-US" dirty="0" smtClean="0"/>
              <a:t> floor.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Did not use GIST GDM.  We searched the SUNYConnect Union catalog by hand and deleted OCLC holdings one title at a time.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Begley Library As of  Fall 2011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 ahead for Information Commons</a:t>
            </a:r>
          </a:p>
          <a:p>
            <a:r>
              <a:rPr lang="en-US" dirty="0" smtClean="0"/>
              <a:t>According to preliminary drawings, we need to eliminate all stacks on 1</a:t>
            </a:r>
            <a:r>
              <a:rPr lang="en-US" baseline="30000" dirty="0" smtClean="0"/>
              <a:t>st</a:t>
            </a:r>
            <a:r>
              <a:rPr lang="en-US" dirty="0" smtClean="0"/>
              <a:t> Floor and one aisle (or range) on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Need to weed and/or shift 42,000 volumes or 55% of the Regular, REF, Scores collections to remaining space on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At current rate, it would take seven years for Tech. Service staff plus part-time helpers to weed collection fully.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 GDM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953000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sz="500" dirty="0" smtClean="0"/>
          </a:p>
          <a:p>
            <a:pPr lvl="1"/>
            <a:r>
              <a:rPr lang="en-US" sz="2600" dirty="0" smtClean="0"/>
              <a:t>GDM is designed to manage and streamline library work-flow for processing gifts and evaluating materials for weeding.</a:t>
            </a:r>
          </a:p>
          <a:p>
            <a:pPr lvl="1">
              <a:buNone/>
            </a:pPr>
            <a:endParaRPr lang="en-US" sz="900" dirty="0" smtClean="0"/>
          </a:p>
          <a:p>
            <a:pPr lvl="1">
              <a:buNone/>
            </a:pPr>
            <a:r>
              <a:rPr lang="en-US" sz="2800" dirty="0" smtClean="0"/>
              <a:t>How? </a:t>
            </a:r>
          </a:p>
          <a:p>
            <a:pPr lvl="1"/>
            <a:r>
              <a:rPr lang="en-US" sz="2800" dirty="0" smtClean="0"/>
              <a:t>By automatically gathering useful data for you…using web services data from:</a:t>
            </a:r>
          </a:p>
          <a:p>
            <a:pPr lvl="2"/>
            <a:r>
              <a:rPr lang="en-US" sz="2600" dirty="0" smtClean="0"/>
              <a:t>Amazon.com,  </a:t>
            </a:r>
          </a:p>
          <a:p>
            <a:pPr lvl="2"/>
            <a:r>
              <a:rPr lang="en-US" sz="2600" dirty="0" smtClean="0"/>
              <a:t>Better World Books, </a:t>
            </a:r>
          </a:p>
          <a:p>
            <a:pPr lvl="2"/>
            <a:r>
              <a:rPr lang="en-US" sz="2600" dirty="0" smtClean="0"/>
              <a:t>Google Books, </a:t>
            </a:r>
          </a:p>
          <a:p>
            <a:pPr lvl="2"/>
            <a:r>
              <a:rPr lang="en-US" sz="2600" dirty="0" err="1" smtClean="0"/>
              <a:t>Hathi</a:t>
            </a:r>
            <a:r>
              <a:rPr lang="en-US" sz="2600" dirty="0" smtClean="0"/>
              <a:t> Trust, </a:t>
            </a:r>
          </a:p>
          <a:p>
            <a:pPr lvl="2"/>
            <a:r>
              <a:rPr lang="en-US" sz="2600" dirty="0" smtClean="0"/>
              <a:t>Index Data,</a:t>
            </a:r>
          </a:p>
          <a:p>
            <a:pPr lvl="2"/>
            <a:r>
              <a:rPr lang="en-US" sz="2600" dirty="0" smtClean="0"/>
              <a:t>OCLC, </a:t>
            </a:r>
          </a:p>
          <a:p>
            <a:pPr lvl="1"/>
            <a:r>
              <a:rPr lang="en-US" sz="2900" dirty="0" smtClean="0"/>
              <a:t>And by automating services like printing donor letters, or connecting and searching OCLC </a:t>
            </a:r>
            <a:r>
              <a:rPr lang="en-US" sz="2900" dirty="0" err="1" smtClean="0"/>
              <a:t>Connexion</a:t>
            </a:r>
            <a:endParaRPr lang="en-US" sz="2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95C16-B71B-4E93-BE2E-0BC072D3E048}" type="slidenum">
              <a:rPr lang="en-US" sz="13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>
                <a:defRPr/>
              </a:pPr>
              <a:t>5</a:t>
            </a:fld>
            <a:endParaRPr lang="en-US" sz="1300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857"/>
          <a:stretch/>
        </p:blipFill>
        <p:spPr bwMode="auto">
          <a:xfrm>
            <a:off x="-1" y="0"/>
            <a:ext cx="882463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203"/>
          <a:stretch/>
        </p:blipFill>
        <p:spPr bwMode="auto">
          <a:xfrm>
            <a:off x="0" y="0"/>
            <a:ext cx="8856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for Configuring GDM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F10E-B8CC-4379-A64D-BB6028511A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36577"/>
            <a:ext cx="914705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CDLC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NAM,VGF,VJK,VJM,VJN,VJP,VJX,VUA,VUE,VXL,VXN,VYD,VZS,XFN,XFR,XFS,XFX,XID,WKM,YRM,YZA,ZWU,E4Y,VJQ,VKM,VML,XFW,XGA,XGT,XGX,XHB,XID,ZRS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SUNY2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BNG,BUF,NAM,UVV,VDH,VGA,VGK,VGN,VND,VOC,VQT,VYQ,VWT,VXV,VVR,VZB,WKM,XBM,XDM,XFM,XMM,XNC,YAH,YBM,YCM,YDM,YFM,YGM,YJA,YJL,YJM,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YKJ,YKU,YLC,YSM,YTM,ZAM,ZBM,ZCM,ZLM,ZMM,YSY,YPM,YOM,ZDG,ZNO,ZOW,ZPM,ZQM,ZVM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W6ThjBtAWZUUa20CFPhtWapavgSfZcqFSFRb1lWTYii1bRombY6hOH0wocnxGGyM34OgZ6udQqX5MAXw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AKIAIJB4ACPNVLYDTO6A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m0Cb0yNZWGmxWZkYFiddNQ+RBJCecGUVP1BZZDjI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Tools to Help Beginning Fall 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IDS Gift and </a:t>
            </a:r>
            <a:r>
              <a:rPr lang="en-US" dirty="0" err="1" smtClean="0"/>
              <a:t>Deselection</a:t>
            </a:r>
            <a:r>
              <a:rPr lang="en-US" dirty="0" smtClean="0"/>
              <a:t> Manager.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Automates searching SUNY Connect Union Catalog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Automates holdings deletion on OCLC via </a:t>
            </a:r>
            <a:r>
              <a:rPr lang="en-US" sz="2400" dirty="0" err="1" smtClean="0"/>
              <a:t>Connexion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dirty="0" smtClean="0"/>
              <a:t>ALEPH Circulation reports imported into MS Access.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Circulation reports from March 2005-Dec. 2011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“Dusty Titles” reports from 3/05-8/11, enhanced with award information from RCL </a:t>
            </a:r>
            <a:r>
              <a:rPr lang="en-US" sz="2400" dirty="0" err="1" smtClean="0"/>
              <a:t>Bowker</a:t>
            </a:r>
            <a:r>
              <a:rPr lang="en-US" sz="2400" dirty="0" smtClean="0"/>
              <a:t> and CHOICE Outstanding titles and other major awards.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4272</TotalTime>
  <Words>636</Words>
  <Application>Microsoft Office PowerPoint</Application>
  <PresentationFormat>On-screen Show (4:3)</PresentationFormat>
  <Paragraphs>109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Using IDS GIST Gift &amp; Deselection Manager for Weeding Books : How Schenectady is Using It, Anyway</vt:lpstr>
      <vt:lpstr> Begley Library Print Collection as of Fall 2009 </vt:lpstr>
      <vt:lpstr>Pilot Project, 2009-2011</vt:lpstr>
      <vt:lpstr>Begley Library As of  Fall 2011</vt:lpstr>
      <vt:lpstr>GIST GDM</vt:lpstr>
      <vt:lpstr>PowerPoint Presentation</vt:lpstr>
      <vt:lpstr>PowerPoint Presentation</vt:lpstr>
      <vt:lpstr>Worksheet for Configuring GDM</vt:lpstr>
      <vt:lpstr>Tools to Help Beginning Fall 2011</vt:lpstr>
      <vt:lpstr>Tools to Help</vt:lpstr>
      <vt:lpstr>PowerPoint Presentation</vt:lpstr>
      <vt:lpstr>PowerPoint Presentation</vt:lpstr>
      <vt:lpstr>PowerPoint Presentation</vt:lpstr>
      <vt:lpstr>Helpful Links</vt:lpstr>
    </vt:vector>
  </TitlesOfParts>
  <Company>Schenectady County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IDS GIST Gift &amp; Deselection Manager for Weeding Books</dc:title>
  <dc:creator>mooreds</dc:creator>
  <cp:lastModifiedBy>William Jones III</cp:lastModifiedBy>
  <cp:revision>333</cp:revision>
  <dcterms:created xsi:type="dcterms:W3CDTF">2012-10-03T19:24:27Z</dcterms:created>
  <dcterms:modified xsi:type="dcterms:W3CDTF">2012-10-11T20:19:11Z</dcterms:modified>
</cp:coreProperties>
</file>